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69" r:id="rId3"/>
    <p:sldId id="261" r:id="rId4"/>
    <p:sldId id="270" r:id="rId5"/>
    <p:sldId id="265" r:id="rId6"/>
    <p:sldId id="26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82" d="100"/>
          <a:sy n="82" d="100"/>
        </p:scale>
        <p:origin x="145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AF4CA-D010-4714-A093-4D0BEB65DFC2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CCB99-3F57-40F8-9273-9ED67E8D26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92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CCB99-3F57-40F8-9273-9ED67E8D262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050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28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43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15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33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87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11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53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89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89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33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F59A4-F837-41F0-876E-5CF40EF10FB8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94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6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F59A4-F837-41F0-876E-5CF40EF10FB8}" type="datetimeFigureOut">
              <a:rPr lang="cs-CZ" smtClean="0"/>
              <a:t>28.02.2021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AE7DF-3B33-4C0C-A520-CCEE8E34C2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48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62980" y="908720"/>
            <a:ext cx="7772400" cy="44644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6000" b="1" dirty="0">
                <a:solidFill>
                  <a:srgbClr val="C00000"/>
                </a:solidFill>
              </a:rPr>
              <a:t>Příslovečné určení</a:t>
            </a:r>
          </a:p>
        </p:txBody>
      </p:sp>
    </p:spTree>
    <p:extLst>
      <p:ext uri="{BB962C8B-B14F-4D97-AF65-F5344CB8AC3E}">
        <p14:creationId xmlns:p14="http://schemas.microsoft.com/office/powerpoint/2010/main" val="268435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Příslovečné určení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b="1" dirty="0">
                <a:solidFill>
                  <a:srgbClr val="92D050"/>
                </a:solidFill>
              </a:rPr>
              <a:t>je to rozvíjející větný člen</a:t>
            </a:r>
          </a:p>
          <a:p>
            <a:r>
              <a:rPr lang="cs-CZ" b="1" dirty="0">
                <a:solidFill>
                  <a:srgbClr val="92D050"/>
                </a:solidFill>
              </a:rPr>
              <a:t>vyjadřuje bližší okolnosti děje</a:t>
            </a:r>
          </a:p>
          <a:p>
            <a:pPr marL="0" indent="0">
              <a:buNone/>
            </a:pPr>
            <a:endParaRPr lang="cs-CZ" sz="900" b="1" dirty="0">
              <a:solidFill>
                <a:srgbClr val="92D050"/>
              </a:solidFill>
            </a:endParaRPr>
          </a:p>
          <a:p>
            <a:r>
              <a:rPr lang="cs-CZ" b="1" dirty="0">
                <a:solidFill>
                  <a:srgbClr val="92D050"/>
                </a:solidFill>
              </a:rPr>
              <a:t>značí se: </a:t>
            </a:r>
            <a:r>
              <a:rPr lang="cs-CZ" b="1" dirty="0" err="1">
                <a:solidFill>
                  <a:srgbClr val="92D050"/>
                </a:solidFill>
              </a:rPr>
              <a:t>Pu</a:t>
            </a:r>
            <a:endParaRPr lang="cs-CZ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cs-CZ" sz="900" b="1" dirty="0">
              <a:solidFill>
                <a:srgbClr val="92D050"/>
              </a:solidFill>
            </a:endParaRPr>
          </a:p>
          <a:p>
            <a:r>
              <a:rPr lang="cs-CZ" b="1" dirty="0">
                <a:solidFill>
                  <a:srgbClr val="92D050"/>
                </a:solidFill>
              </a:rPr>
              <a:t>závisí:</a:t>
            </a:r>
            <a:r>
              <a:rPr lang="cs-CZ" dirty="0">
                <a:solidFill>
                  <a:srgbClr val="92D050"/>
                </a:solidFill>
              </a:rPr>
              <a:t> </a:t>
            </a:r>
            <a:r>
              <a:rPr lang="cs-CZ" b="1" dirty="0">
                <a:solidFill>
                  <a:srgbClr val="92D050"/>
                </a:solidFill>
              </a:rPr>
              <a:t>na</a:t>
            </a:r>
            <a:r>
              <a:rPr lang="cs-CZ" dirty="0">
                <a:solidFill>
                  <a:srgbClr val="92D050"/>
                </a:solidFill>
              </a:rPr>
              <a:t> </a:t>
            </a:r>
            <a:r>
              <a:rPr lang="cs-CZ" b="1" dirty="0">
                <a:solidFill>
                  <a:srgbClr val="92D050"/>
                </a:solidFill>
              </a:rPr>
              <a:t>slovesu, přídavném jménu a příslovci</a:t>
            </a:r>
          </a:p>
          <a:p>
            <a:pPr marL="0" indent="0">
              <a:buNone/>
            </a:pPr>
            <a:endParaRPr lang="cs-CZ" sz="900" b="1" dirty="0">
              <a:solidFill>
                <a:srgbClr val="92D050"/>
              </a:solidFill>
            </a:endParaRPr>
          </a:p>
          <a:p>
            <a:r>
              <a:rPr lang="cs-CZ" b="1" dirty="0">
                <a:solidFill>
                  <a:srgbClr val="92D050"/>
                </a:solidFill>
              </a:rPr>
              <a:t>ptáme se: kde, kdy, jak, proč, za jakým účelem …</a:t>
            </a:r>
          </a:p>
          <a:p>
            <a:pPr marL="0" indent="0">
              <a:buNone/>
            </a:pPr>
            <a:endParaRPr lang="cs-CZ" sz="900" b="1" dirty="0">
              <a:solidFill>
                <a:srgbClr val="92D050"/>
              </a:solidFill>
            </a:endParaRPr>
          </a:p>
          <a:p>
            <a:r>
              <a:rPr lang="cs-CZ" b="1" dirty="0">
                <a:solidFill>
                  <a:srgbClr val="92D050"/>
                </a:solidFill>
              </a:rPr>
              <a:t>bývá vyjádřen: podstatným jménem, zájmenem,</a:t>
            </a:r>
          </a:p>
          <a:p>
            <a:pPr marL="0" indent="0">
              <a:buNone/>
            </a:pPr>
            <a:r>
              <a:rPr lang="cs-CZ" b="1" dirty="0">
                <a:solidFill>
                  <a:srgbClr val="92D050"/>
                </a:solidFill>
              </a:rPr>
              <a:t>                                příslovcem, infinitivem slovesa</a:t>
            </a:r>
          </a:p>
          <a:p>
            <a:pPr marL="0" indent="0">
              <a:buNone/>
            </a:pPr>
            <a:r>
              <a:rPr lang="cs-CZ" b="1" dirty="0">
                <a:solidFill>
                  <a:srgbClr val="92D050"/>
                </a:solidFill>
              </a:rPr>
              <a:t>                               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24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6926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Druhy příslovečného určení</a:t>
            </a:r>
          </a:p>
        </p:txBody>
      </p:sp>
      <p:graphicFrame>
        <p:nvGraphicFramePr>
          <p:cNvPr id="24" name="Zástupný symbol pro obsah 23">
            <a:extLst>
              <a:ext uri="{FF2B5EF4-FFF2-40B4-BE49-F238E27FC236}">
                <a16:creationId xmlns:a16="http://schemas.microsoft.com/office/drawing/2014/main" id="{44128096-0930-4330-9D76-97B607481C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587779"/>
              </p:ext>
            </p:extLst>
          </p:nvPr>
        </p:nvGraphicFramePr>
        <p:xfrm>
          <a:off x="179512" y="692697"/>
          <a:ext cx="8856984" cy="60486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399029279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82634723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838328153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319729226"/>
                    </a:ext>
                  </a:extLst>
                </a:gridCol>
              </a:tblGrid>
              <a:tr h="36713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značí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ptáme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příklad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622872"/>
                  </a:ext>
                </a:extLst>
              </a:tr>
              <a:tr h="729713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místa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Pum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Kde? Kam? Odkud? Kudy?</a:t>
                      </a:r>
                    </a:p>
                    <a:p>
                      <a:endParaRPr lang="cs-CZ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Bydleli jsme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v Praze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 Šli jsme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lesem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 Vrátil se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domů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007434"/>
                  </a:ext>
                </a:extLst>
              </a:tr>
              <a:tr h="729713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času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Puč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Kdy? Odkdy? Dokdy? Jak dlouho?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Stalo se to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včera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 Udělej to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do zítřka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Od pátku 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nebyl v práci.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413443"/>
                  </a:ext>
                </a:extLst>
              </a:tr>
              <a:tr h="703685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způsobu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err="1">
                          <a:solidFill>
                            <a:srgbClr val="C00000"/>
                          </a:solidFill>
                        </a:rPr>
                        <a:t>Puz</a:t>
                      </a:r>
                      <a:endParaRPr lang="cs-CZ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Jak? Jakým způsobem?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Vyrobil to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podle návodu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 Udělal to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svědomitě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385797"/>
                  </a:ext>
                </a:extLst>
              </a:tr>
              <a:tr h="703685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míry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err="1">
                          <a:solidFill>
                            <a:srgbClr val="C00000"/>
                          </a:solidFill>
                        </a:rPr>
                        <a:t>Pumíry</a:t>
                      </a:r>
                      <a:endParaRPr lang="cs-CZ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Kolik? Jakou měrou?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Přijel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velmi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 rychle. Přinesl toho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poměrně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 málo.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143856"/>
                  </a:ext>
                </a:extLst>
              </a:tr>
              <a:tr h="703685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účelu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err="1">
                          <a:solidFill>
                            <a:srgbClr val="C00000"/>
                          </a:solidFill>
                        </a:rPr>
                        <a:t>Puúč</a:t>
                      </a:r>
                      <a:endParaRPr lang="cs-CZ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jakým účelem?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Šli do lesa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na houby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 Udělal to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pro 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jeho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dobro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832349"/>
                  </a:ext>
                </a:extLst>
              </a:tr>
              <a:tr h="703685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příčiny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err="1">
                          <a:solidFill>
                            <a:srgbClr val="C00000"/>
                          </a:solidFill>
                        </a:rPr>
                        <a:t>Pupříč</a:t>
                      </a:r>
                      <a:endParaRPr lang="cs-CZ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Proč? Z jaké příčiny?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Nedostavil se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pro nemoc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 Děti skákaly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radostí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453870"/>
                  </a:ext>
                </a:extLst>
              </a:tr>
              <a:tr h="703685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podmínky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err="1">
                          <a:solidFill>
                            <a:srgbClr val="C00000"/>
                          </a:solidFill>
                        </a:rPr>
                        <a:t>Pupodm</a:t>
                      </a:r>
                      <a:endParaRPr lang="cs-CZ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jaké podmínky?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Za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 pěkného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počasí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 se půjdeme koupat.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56973"/>
                  </a:ext>
                </a:extLst>
              </a:tr>
              <a:tr h="703685"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přípustky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err="1">
                          <a:solidFill>
                            <a:srgbClr val="C00000"/>
                          </a:solidFill>
                        </a:rPr>
                        <a:t>Pupříp</a:t>
                      </a:r>
                      <a:endParaRPr lang="cs-CZ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přes co? Navzdory čemu?</a:t>
                      </a:r>
                      <a:endParaRPr lang="cs-CZ" sz="2000" b="1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Ani v kterém případě?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I přes déšť 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jdeme ven. </a:t>
                      </a:r>
                      <a:r>
                        <a:rPr lang="cs-CZ" sz="2000" b="1" dirty="0">
                          <a:solidFill>
                            <a:schemeClr val="tx1"/>
                          </a:solidFill>
                        </a:rPr>
                        <a:t>Proti očekávání </a:t>
                      </a:r>
                      <a:r>
                        <a:rPr lang="cs-CZ" sz="2000" b="1" dirty="0">
                          <a:solidFill>
                            <a:srgbClr val="C00000"/>
                          </a:solidFill>
                        </a:rPr>
                        <a:t>zkoušku udělal.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956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51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C00000"/>
                </a:solidFill>
              </a:rPr>
              <a:t>Vyhledej příslovečná určení a urči druh: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8686800" cy="535785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Na podzim chodíme do lesa na houby.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Při dostatku času napíše prověrku vždy téměř správně.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Koupil jsem ti pro radost dárek k narozeninám.</a:t>
            </a:r>
          </a:p>
          <a:p>
            <a:endParaRPr lang="cs-CZ" dirty="0"/>
          </a:p>
          <a:p>
            <a:r>
              <a:rPr lang="cs-CZ" dirty="0"/>
              <a:t>Leknutím se nemohl pohnout z místa.</a:t>
            </a:r>
          </a:p>
          <a:p>
            <a:endParaRPr lang="cs-CZ" dirty="0"/>
          </a:p>
          <a:p>
            <a:r>
              <a:rPr lang="cs-CZ" dirty="0"/>
              <a:t>Navzdory nemoci si udržel dobrou náladu.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000628" y="1643050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</a:rPr>
              <a:t>Pu</a:t>
            </a:r>
            <a:r>
              <a:rPr lang="cs-CZ" sz="2400" b="1" dirty="0">
                <a:solidFill>
                  <a:srgbClr val="FF0000"/>
                </a:solidFill>
              </a:rPr>
              <a:t>  </a:t>
            </a:r>
            <a:r>
              <a:rPr lang="cs-CZ" sz="2400" b="1" dirty="0" err="1">
                <a:solidFill>
                  <a:srgbClr val="FF0000"/>
                </a:solidFill>
              </a:rPr>
              <a:t>úč</a:t>
            </a:r>
            <a:r>
              <a:rPr lang="cs-CZ" sz="24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643306" y="164305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Pum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857224" y="164305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Puč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643174" y="3643314"/>
            <a:ext cx="2357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</a:rPr>
              <a:t>Pu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úč</a:t>
            </a:r>
            <a:r>
              <a:rPr lang="cs-CZ" sz="24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143504" y="4714884"/>
            <a:ext cx="785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Pum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000100" y="464344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</a:rPr>
              <a:t>Pu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 err="1">
                <a:solidFill>
                  <a:srgbClr val="FF0000"/>
                </a:solidFill>
              </a:rPr>
              <a:t>příč</a:t>
            </a:r>
            <a:r>
              <a:rPr lang="cs-CZ" dirty="0"/>
              <a:t>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607323" y="5726106"/>
            <a:ext cx="1285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</a:rPr>
              <a:t>Pu</a:t>
            </a:r>
            <a:r>
              <a:rPr lang="cs-CZ" sz="2400" b="1" dirty="0">
                <a:solidFill>
                  <a:srgbClr val="FF0000"/>
                </a:solidFill>
              </a:rPr>
              <a:t> příp.</a:t>
            </a: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928662" y="6429396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2274607" y="6425475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857224" y="2357430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3857620" y="2357430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>
            <a:off x="5000628" y="2357430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2857488" y="4357694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>
            <a:cxnSpLocks/>
          </p:cNvCxnSpPr>
          <p:nvPr/>
        </p:nvCxnSpPr>
        <p:spPr>
          <a:xfrm>
            <a:off x="928662" y="5429264"/>
            <a:ext cx="12858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>
            <a:off x="5286380" y="5420400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>
            <a:off x="10429916" y="600076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>
            <a:off x="857224" y="3357562"/>
            <a:ext cx="242889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>
            <a:off x="5857884" y="3357562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/>
          <p:nvPr/>
        </p:nvCxnSpPr>
        <p:spPr>
          <a:xfrm>
            <a:off x="6500826" y="3357562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>
            <a:off x="7500958" y="3357562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7429520" y="2643182"/>
            <a:ext cx="107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</a:rPr>
              <a:t>Puz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6429388" y="2643182"/>
            <a:ext cx="10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</a:rPr>
              <a:t>Pu</a:t>
            </a:r>
            <a:r>
              <a:rPr lang="cs-CZ" sz="2400" b="1" dirty="0">
                <a:solidFill>
                  <a:srgbClr val="FF0000"/>
                </a:solidFill>
              </a:rPr>
              <a:t> mí.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5715008" y="264318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Puč</a:t>
            </a:r>
          </a:p>
        </p:txBody>
      </p:sp>
      <p:sp>
        <p:nvSpPr>
          <p:cNvPr id="60" name="TextovéPole 59"/>
          <p:cNvSpPr txBox="1"/>
          <p:nvPr/>
        </p:nvSpPr>
        <p:spPr>
          <a:xfrm>
            <a:off x="1500166" y="2643182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>
                <a:solidFill>
                  <a:srgbClr val="FF0000"/>
                </a:solidFill>
              </a:rPr>
              <a:t>Pu</a:t>
            </a:r>
            <a:r>
              <a:rPr lang="cs-CZ" sz="2400" b="1" dirty="0">
                <a:solidFill>
                  <a:srgbClr val="FF0000"/>
                </a:solidFill>
              </a:rPr>
              <a:t> 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7" grpId="0"/>
      <p:bldP spid="18" grpId="0"/>
      <p:bldP spid="19" grpId="0"/>
      <p:bldP spid="20" grpId="0"/>
      <p:bldP spid="57" grpId="0"/>
      <p:bldP spid="58" grpId="0"/>
      <p:bldP spid="59" grpId="0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929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Urči druh vyznačeného </a:t>
            </a:r>
            <a:r>
              <a:rPr lang="cs-CZ" b="1" dirty="0" err="1">
                <a:solidFill>
                  <a:srgbClr val="C00000"/>
                </a:solidFill>
              </a:rPr>
              <a:t>Pu</a:t>
            </a:r>
            <a:endParaRPr lang="cs-CZ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233326"/>
              </p:ext>
            </p:extLst>
          </p:nvPr>
        </p:nvGraphicFramePr>
        <p:xfrm>
          <a:off x="467544" y="1844824"/>
          <a:ext cx="8064450" cy="4079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6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Puz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Důrazně </a:t>
                      </a:r>
                      <a:r>
                        <a:rPr lang="cs-CZ" dirty="0"/>
                        <a:t>mi to připomněl.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/>
                        <a:t>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Spolužáci se sešli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v klubu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Řeka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divoce</a:t>
                      </a:r>
                      <a:r>
                        <a:rPr lang="cs-CZ" dirty="0"/>
                        <a:t> stoupala.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Denně</a:t>
                      </a:r>
                      <a:r>
                        <a:rPr lang="cs-CZ" dirty="0"/>
                        <a:t> se vracel.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Udělalo se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ošklivo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Odpovídal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rozumně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Koupal se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v rybníku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Blížíme se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do města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Vypadal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unaveně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Obrazy prohlížel 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se zájmem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Násobení 7"/>
          <p:cNvSpPr/>
          <p:nvPr/>
        </p:nvSpPr>
        <p:spPr>
          <a:xfrm>
            <a:off x="7884368" y="2204864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ásobení 8"/>
          <p:cNvSpPr/>
          <p:nvPr/>
        </p:nvSpPr>
        <p:spPr>
          <a:xfrm>
            <a:off x="6063115" y="2590608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Násobení 9"/>
          <p:cNvSpPr/>
          <p:nvPr/>
        </p:nvSpPr>
        <p:spPr>
          <a:xfrm>
            <a:off x="7788470" y="4128661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ásobení 10"/>
          <p:cNvSpPr/>
          <p:nvPr/>
        </p:nvSpPr>
        <p:spPr>
          <a:xfrm>
            <a:off x="6084168" y="4497972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Násobení 11"/>
          <p:cNvSpPr/>
          <p:nvPr/>
        </p:nvSpPr>
        <p:spPr>
          <a:xfrm>
            <a:off x="6084168" y="4858012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Násobení 12"/>
          <p:cNvSpPr/>
          <p:nvPr/>
        </p:nvSpPr>
        <p:spPr>
          <a:xfrm>
            <a:off x="7789859" y="5218052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Násobení 13"/>
          <p:cNvSpPr/>
          <p:nvPr/>
        </p:nvSpPr>
        <p:spPr>
          <a:xfrm>
            <a:off x="7826982" y="5589240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Násobení 14"/>
          <p:cNvSpPr/>
          <p:nvPr/>
        </p:nvSpPr>
        <p:spPr>
          <a:xfrm>
            <a:off x="7803219" y="2935338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Násobení 15"/>
          <p:cNvSpPr/>
          <p:nvPr/>
        </p:nvSpPr>
        <p:spPr>
          <a:xfrm>
            <a:off x="6948264" y="3295378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ásobení 16"/>
          <p:cNvSpPr/>
          <p:nvPr/>
        </p:nvSpPr>
        <p:spPr>
          <a:xfrm>
            <a:off x="7788470" y="3645024"/>
            <a:ext cx="432048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76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C00000"/>
                </a:solidFill>
              </a:rPr>
              <a:t>Vypiš příslovečná určení do správného sloupce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307271"/>
              </p:ext>
            </p:extLst>
          </p:nvPr>
        </p:nvGraphicFramePr>
        <p:xfrm>
          <a:off x="179512" y="1600200"/>
          <a:ext cx="8712969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60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2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3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6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Puč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Puz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Vypadala unaveně.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Blížili se rychle do cíle.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Denně se vracím domů.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Údolím líně plynula řeka.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Dopoledne</a:t>
                      </a:r>
                      <a:r>
                        <a:rPr lang="cs-CZ" baseline="0" dirty="0"/>
                        <a:t> uklízela ve sklepě.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Na louce rostly kopretiny.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 lesa stála osaměle chalupa.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Falešně si pískal.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6982950" y="1920718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unaveně</a:t>
            </a:r>
          </a:p>
        </p:txBody>
      </p:sp>
      <p:sp>
        <p:nvSpPr>
          <p:cNvPr id="6" name="Obdélník 5"/>
          <p:cNvSpPr/>
          <p:nvPr/>
        </p:nvSpPr>
        <p:spPr>
          <a:xfrm>
            <a:off x="3378622" y="3068960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údolím</a:t>
            </a:r>
          </a:p>
        </p:txBody>
      </p:sp>
      <p:sp>
        <p:nvSpPr>
          <p:cNvPr id="7" name="Obdélník 6"/>
          <p:cNvSpPr/>
          <p:nvPr/>
        </p:nvSpPr>
        <p:spPr>
          <a:xfrm>
            <a:off x="5182750" y="3446363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dopoledne</a:t>
            </a:r>
          </a:p>
        </p:txBody>
      </p:sp>
      <p:sp>
        <p:nvSpPr>
          <p:cNvPr id="8" name="Obdélník 7"/>
          <p:cNvSpPr/>
          <p:nvPr/>
        </p:nvSpPr>
        <p:spPr>
          <a:xfrm>
            <a:off x="3378622" y="3450167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ve sklepě</a:t>
            </a:r>
          </a:p>
        </p:txBody>
      </p:sp>
      <p:sp>
        <p:nvSpPr>
          <p:cNvPr id="9" name="Obdélník 8"/>
          <p:cNvSpPr/>
          <p:nvPr/>
        </p:nvSpPr>
        <p:spPr>
          <a:xfrm>
            <a:off x="3368302" y="3802517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na louce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982950" y="4139461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osaměle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382550" y="4163156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u lesa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982950" y="4562748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falešně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349641" y="2326935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do cíle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982950" y="3068960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líně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6982950" y="2344005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rychle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232405" y="2700159"/>
            <a:ext cx="1686642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denně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368302" y="2712806"/>
            <a:ext cx="1800200" cy="3561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domů</a:t>
            </a:r>
          </a:p>
        </p:txBody>
      </p:sp>
    </p:spTree>
    <p:extLst>
      <p:ext uri="{BB962C8B-B14F-4D97-AF65-F5344CB8AC3E}">
        <p14:creationId xmlns:p14="http://schemas.microsoft.com/office/powerpoint/2010/main" val="99298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408</Words>
  <Application>Microsoft Office PowerPoint</Application>
  <PresentationFormat>Předvádění na obrazovce (4:3)</PresentationFormat>
  <Paragraphs>116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systému Office</vt:lpstr>
      <vt:lpstr>Příslovečné určení</vt:lpstr>
      <vt:lpstr>Příslovečné určení</vt:lpstr>
      <vt:lpstr>Druhy příslovečného určení</vt:lpstr>
      <vt:lpstr>Vyhledej příslovečná určení a urči druh:</vt:lpstr>
      <vt:lpstr>Urči druh vyznačeného Pu</vt:lpstr>
      <vt:lpstr>Vypiš příslovečná určení do správného sloupce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</dc:creator>
  <cp:lastModifiedBy>Světluše Pospíšilová</cp:lastModifiedBy>
  <cp:revision>49</cp:revision>
  <dcterms:created xsi:type="dcterms:W3CDTF">2011-03-22T17:13:23Z</dcterms:created>
  <dcterms:modified xsi:type="dcterms:W3CDTF">2021-02-28T11:37:24Z</dcterms:modified>
</cp:coreProperties>
</file>